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7" r:id="rId2"/>
    <p:sldId id="289" r:id="rId3"/>
    <p:sldId id="258" r:id="rId4"/>
    <p:sldId id="263" r:id="rId5"/>
    <p:sldId id="282" r:id="rId6"/>
    <p:sldId id="281" r:id="rId7"/>
    <p:sldId id="260" r:id="rId8"/>
    <p:sldId id="261" r:id="rId9"/>
    <p:sldId id="283" r:id="rId10"/>
    <p:sldId id="284" r:id="rId11"/>
    <p:sldId id="265" r:id="rId12"/>
    <p:sldId id="266" r:id="rId13"/>
    <p:sldId id="268" r:id="rId14"/>
    <p:sldId id="285" r:id="rId15"/>
    <p:sldId id="286" r:id="rId16"/>
    <p:sldId id="290" r:id="rId17"/>
    <p:sldId id="291" r:id="rId18"/>
    <p:sldId id="292" r:id="rId19"/>
    <p:sldId id="287" r:id="rId20"/>
    <p:sldId id="279" r:id="rId21"/>
    <p:sldId id="277" r:id="rId22"/>
    <p:sldId id="288" r:id="rId23"/>
  </p:sldIdLst>
  <p:sldSz cx="9144000" cy="6858000" type="screen4x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54E2-FC88-44A6-B09C-32A99E9F2595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EDFFC-8643-48D4-828E-A869B408A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73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EF2385-AFBE-4F27-AEB6-A214F28200FA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504E5D-E44D-44F6-8863-7434B17002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3815035"/>
            <a:ext cx="8229600" cy="2257171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Capriola" pitchFamily="2" charset="0"/>
                <a:cs typeface="Times New Roman" pitchFamily="18" charset="0"/>
              </a:rPr>
              <a:t>VARIOUS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priola" pitchFamily="2" charset="0"/>
                <a:cs typeface="Times New Roman" pitchFamily="18" charset="0"/>
              </a:rPr>
              <a:t> ISLAMIC  MICROFINANCE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Capriola" pitchFamily="2" charset="0"/>
                <a:cs typeface="Times New Roman" pitchFamily="18" charset="0"/>
              </a:rPr>
              <a:t>MODELS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priola" pitchFamily="2" charset="0"/>
                <a:cs typeface="Times New Roman" pitchFamily="18" charset="0"/>
              </a:rPr>
              <a:t> AND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Capriola" pitchFamily="2" charset="0"/>
                <a:cs typeface="Times New Roman" pitchFamily="18" charset="0"/>
              </a:rPr>
              <a:t>ITS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priola" pitchFamily="2" charset="0"/>
                <a:cs typeface="Times New Roman" pitchFamily="18" charset="0"/>
              </a:rPr>
              <a:t> EFFECTIVENESS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Capriola" pitchFamily="2" charset="0"/>
                <a:cs typeface="Times New Roman" pitchFamily="18" charset="0"/>
              </a:rPr>
              <a:t>ON POVERTY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priola" pitchFamily="2" charset="0"/>
                <a:cs typeface="Times New Roman" pitchFamily="18" charset="0"/>
              </a:rPr>
              <a:t> ALLEVIATION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priola" pitchFamily="2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457324"/>
            <a:ext cx="8305800" cy="1828800"/>
          </a:xfrm>
          <a:solidFill>
            <a:srgbClr val="C00000">
              <a:alpha val="73000"/>
            </a:srgb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472" y="1600200"/>
            <a:ext cx="8001056" cy="150019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209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0"/>
            <a:ext cx="6910406" cy="10668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BaithulMal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– Koonimedu</a:t>
            </a:r>
            <a:r>
              <a:rPr lang="en-US" sz="3200" kern="0" dirty="0">
                <a:solidFill>
                  <a:schemeClr val="bg1"/>
                </a:solidFill>
                <a:effectLst/>
                <a:latin typeface="Garamond"/>
                <a:ea typeface="+mn-ea"/>
                <a:cs typeface="+mn-cs"/>
              </a:rPr>
              <a:t>, India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A9F6302B-C404-46D5-A3EE-0B4E92F4E169}"/>
              </a:ext>
            </a:extLst>
          </p:cNvPr>
          <p:cNvSpPr txBox="1">
            <a:spLocks/>
          </p:cNvSpPr>
          <p:nvPr/>
        </p:nvSpPr>
        <p:spPr>
          <a:xfrm>
            <a:off x="33997" y="1295400"/>
            <a:ext cx="35052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Grocery shop</a:t>
            </a:r>
          </a:p>
          <a:p>
            <a:r>
              <a:rPr lang="en-US" dirty="0">
                <a:solidFill>
                  <a:schemeClr val="tx1"/>
                </a:solidFill>
              </a:rPr>
              <a:t>Women's Trailering shop </a:t>
            </a:r>
          </a:p>
          <a:p>
            <a:r>
              <a:rPr lang="en-US" dirty="0">
                <a:solidFill>
                  <a:schemeClr val="tx1"/>
                </a:solidFill>
              </a:rPr>
              <a:t>Barber Shop </a:t>
            </a:r>
          </a:p>
          <a:p>
            <a:r>
              <a:rPr lang="en-US" dirty="0">
                <a:solidFill>
                  <a:schemeClr val="tx1"/>
                </a:solidFill>
              </a:rPr>
              <a:t>Fisherman loan </a:t>
            </a:r>
          </a:p>
          <a:p>
            <a:r>
              <a:rPr lang="en-US" dirty="0">
                <a:solidFill>
                  <a:schemeClr val="tx1"/>
                </a:solidFill>
              </a:rPr>
              <a:t>Farmer loan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Image result for tamil nadu village grocery shopping">
            <a:extLst>
              <a:ext uri="{FF2B5EF4-FFF2-40B4-BE49-F238E27FC236}">
                <a16:creationId xmlns:a16="http://schemas.microsoft.com/office/drawing/2014/main" xmlns="" id="{D5CE0015-E6E0-48C8-A278-4C94452A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2984"/>
            <a:ext cx="5562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amilnadu tailoring">
            <a:extLst>
              <a:ext uri="{FF2B5EF4-FFF2-40B4-BE49-F238E27FC236}">
                <a16:creationId xmlns:a16="http://schemas.microsoft.com/office/drawing/2014/main" xmlns="" id="{4F734F47-5AD1-4155-9443-68C0BBB18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038584"/>
            <a:ext cx="5552049" cy="30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tamil nadu barber shop">
            <a:extLst>
              <a:ext uri="{FF2B5EF4-FFF2-40B4-BE49-F238E27FC236}">
                <a16:creationId xmlns:a16="http://schemas.microsoft.com/office/drawing/2014/main" xmlns="" id="{4638BD80-1A27-471B-9EF6-ED2E2C60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1943"/>
            <a:ext cx="3581401" cy="30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01024" y="71438"/>
            <a:ext cx="1000132" cy="1000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5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24682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solidFill>
                  <a:sysClr val="window" lastClr="FFFFFF"/>
                </a:solidFill>
                <a:effectLst/>
                <a:latin typeface="Garamond"/>
              </a:rPr>
              <a:t>LENDING METHODOLOGY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4041648" cy="4267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No discrimination on the basis of cast, gender or religion.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Person should be below poverty line.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Should have a reliable social capital.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Should not be involved in any illegal activities.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343400" cy="4038600"/>
          </a:xfrm>
        </p:spPr>
        <p:txBody>
          <a:bodyPr>
            <a:normAutofit fontScale="92500"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BaithulMal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financing pivots around mosque based arrangement.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Checks the eligibility criteria of the people applied for loan.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Uses collateral-free group and individual financing based on mutual guarantees. The borrower’s family members are requested to get involved with the loan process and two guarantors are asked to present.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Money is distributed with free  administration fee.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itle 7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0960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Eligibility</a:t>
            </a:r>
            <a:r>
              <a:rPr kumimoji="0" lang="en-US" sz="29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Criteria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09600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Process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of Lending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1024" y="142876"/>
            <a:ext cx="1000132" cy="100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8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Utilization of religion and culture as risk management tool.</a:t>
            </a:r>
          </a:p>
          <a:p>
            <a:pPr lvl="0"/>
            <a:r>
              <a:rPr lang="en-US" sz="3000" dirty="0">
                <a:solidFill>
                  <a:schemeClr val="tx1"/>
                </a:solidFill>
                <a:latin typeface="+mn-lt"/>
              </a:rPr>
              <a:t>Once the loan has been disbursed, the Unit Manager monitors the client with regular. visits to his residence and place of work.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Having two guarantors for each client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1513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>
                <a:solidFill>
                  <a:sysClr val="window" lastClr="FFFFFF"/>
                </a:solidFill>
                <a:effectLst/>
                <a:latin typeface="Garamond"/>
              </a:rPr>
              <a:t>RISK MANAGEMENT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24" y="142876"/>
            <a:ext cx="1000132" cy="100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5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142852"/>
            <a:ext cx="6686568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>
                <a:solidFill>
                  <a:sysClr val="window" lastClr="FFFFFF"/>
                </a:solidFill>
                <a:effectLst/>
                <a:latin typeface="Garamond"/>
              </a:rPr>
              <a:t>RURAL DEVELOPMENT SCHEME 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2" y="1676400"/>
            <a:ext cx="2819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221" y="1635842"/>
            <a:ext cx="3209779" cy="297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muslim auto rickshaw wala">
            <a:extLst>
              <a:ext uri="{FF2B5EF4-FFF2-40B4-BE49-F238E27FC236}">
                <a16:creationId xmlns:a16="http://schemas.microsoft.com/office/drawing/2014/main" xmlns="" id="{D16541C7-5957-4C30-89AC-50944248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1169" y="1635842"/>
            <a:ext cx="2981179" cy="30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001024" y="142876"/>
            <a:ext cx="1000132" cy="1000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928662" y="1785926"/>
            <a:ext cx="7477148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2400" dirty="0">
                <a:latin typeface="Palatino Linotype (Body)"/>
              </a:rPr>
              <a:t>Immediate need to Introduce </a:t>
            </a:r>
          </a:p>
          <a:p>
            <a:endParaRPr lang="en-IN" sz="1600" dirty="0">
              <a:latin typeface="Palatino Linotype (Body)"/>
            </a:endParaRPr>
          </a:p>
          <a:p>
            <a:pPr lvl="2"/>
            <a:r>
              <a:rPr lang="en-IN" sz="2400" dirty="0">
                <a:latin typeface="Palatino Linotype (Body)"/>
              </a:rPr>
              <a:t>MICRO FINANCING </a:t>
            </a:r>
            <a:r>
              <a:rPr lang="en-US" sz="2400" dirty="0">
                <a:latin typeface="Palatino Linotype (Body)"/>
              </a:rPr>
              <a:t>- IDB</a:t>
            </a:r>
            <a:endParaRPr lang="en-IN" sz="2400" dirty="0">
              <a:latin typeface="Palatino Linotype (Body)"/>
            </a:endParaRPr>
          </a:p>
          <a:p>
            <a:pPr lvl="2"/>
            <a:r>
              <a:rPr lang="en-IN" sz="2400" dirty="0">
                <a:latin typeface="Palatino Linotype (Body)"/>
              </a:rPr>
              <a:t>INTEREST FREE LOANS </a:t>
            </a:r>
          </a:p>
          <a:p>
            <a:endParaRPr lang="en-IN" sz="2400" dirty="0">
              <a:latin typeface="Palatino Linotype (Body)"/>
            </a:endParaRPr>
          </a:p>
          <a:p>
            <a:r>
              <a:rPr lang="en-IN" sz="2400" dirty="0">
                <a:latin typeface="Palatino Linotype (Body)"/>
              </a:rPr>
              <a:t>Creating Muslims Global Business </a:t>
            </a:r>
            <a:r>
              <a:rPr lang="en-IN" sz="2400" dirty="0" smtClean="0">
                <a:latin typeface="Palatino Linotype (Body)"/>
              </a:rPr>
              <a:t>Centre</a:t>
            </a:r>
          </a:p>
          <a:p>
            <a:endParaRPr lang="en-IN" sz="2000" dirty="0">
              <a:latin typeface="Palatino Linotype (Body)"/>
            </a:endParaRPr>
          </a:p>
          <a:p>
            <a:pPr marL="463550">
              <a:buBlip>
                <a:blip r:embed="rId2"/>
              </a:buBlip>
            </a:pPr>
            <a:r>
              <a:rPr lang="en-US" sz="2400" dirty="0">
                <a:latin typeface="Palatino Linotype (Body)"/>
              </a:rPr>
              <a:t>	</a:t>
            </a:r>
            <a:r>
              <a:rPr lang="en-IN" sz="2400" dirty="0">
                <a:latin typeface="Palatino Linotype (Body)"/>
              </a:rPr>
              <a:t>THINK TANK</a:t>
            </a:r>
          </a:p>
          <a:p>
            <a:pPr marL="463550">
              <a:buBlip>
                <a:blip r:embed="rId2"/>
              </a:buBlip>
            </a:pPr>
            <a:r>
              <a:rPr lang="en-IN" sz="2400" dirty="0">
                <a:latin typeface="Palatino Linotype (Body)"/>
              </a:rPr>
              <a:t>	FUNDING SOURCE</a:t>
            </a:r>
          </a:p>
          <a:p>
            <a:pPr marL="463550">
              <a:buBlip>
                <a:blip r:embed="rId2"/>
              </a:buBlip>
            </a:pPr>
            <a:r>
              <a:rPr lang="en-IN" sz="2400" dirty="0">
                <a:latin typeface="Palatino Linotype (Body)"/>
              </a:rPr>
              <a:t>	BUSINESS IDEAS  </a:t>
            </a:r>
          </a:p>
          <a:p>
            <a:pPr marL="463550">
              <a:buBlip>
                <a:blip r:embed="rId2"/>
              </a:buBlip>
            </a:pPr>
            <a:r>
              <a:rPr lang="en-IN" sz="2400" dirty="0">
                <a:latin typeface="Palatino Linotype (Body)"/>
              </a:rPr>
              <a:t>	GOVT ASSISTANCE ETC</a:t>
            </a:r>
          </a:p>
          <a:p>
            <a:endParaRPr lang="en-IN" sz="1100" dirty="0">
              <a:latin typeface="Palatino Linotype (Body)"/>
            </a:endParaRPr>
          </a:p>
          <a:p>
            <a:r>
              <a:rPr lang="en-IN" sz="2400" dirty="0">
                <a:latin typeface="Palatino Linotype (Body)"/>
              </a:rPr>
              <a:t>to promote young entrepreneurs for Halal Products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928662" y="214290"/>
            <a:ext cx="5643602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N" sz="3200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IMMEDIATE NEEDS</a:t>
            </a:r>
            <a:endParaRPr lang="en-IN" sz="3200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24" y="142852"/>
            <a:ext cx="1000132" cy="1000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7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ildlog.net/blog/wp-content/uploads/2010/07/Drawing_hands.jpg"/>
          <p:cNvPicPr>
            <a:picLocks noChangeAspect="1" noChangeArrowheads="1"/>
          </p:cNvPicPr>
          <p:nvPr/>
        </p:nvPicPr>
        <p:blipFill>
          <a:blip r:embed="rId2" cstate="print"/>
          <a:srcRect l="6250" r="5469" b="3125"/>
          <a:stretch>
            <a:fillRect/>
          </a:stretch>
        </p:blipFill>
        <p:spPr bwMode="auto">
          <a:xfrm>
            <a:off x="0" y="2571744"/>
            <a:ext cx="5370051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2" y="162171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 (Body)"/>
              </a:rPr>
              <a:t>When there is no Opportunity, Create It !!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09381" y="2783209"/>
            <a:ext cx="358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 (Body)"/>
              </a:rPr>
              <a:t>Missing is</a:t>
            </a:r>
          </a:p>
          <a:p>
            <a:pPr algn="ctr"/>
            <a:r>
              <a:rPr lang="en-US" sz="8000" b="1" spc="300" dirty="0">
                <a:gradFill flip="none" rotWithShape="1">
                  <a:gsLst>
                    <a:gs pos="0">
                      <a:srgbClr val="0BC121">
                        <a:shade val="30000"/>
                        <a:satMod val="115000"/>
                      </a:srgbClr>
                    </a:gs>
                    <a:gs pos="50000">
                      <a:srgbClr val="0BC121">
                        <a:shade val="67500"/>
                        <a:satMod val="115000"/>
                      </a:srgbClr>
                    </a:gs>
                    <a:gs pos="100000">
                      <a:srgbClr val="0BC12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 (Body)"/>
              </a:rPr>
              <a:t>WE</a:t>
            </a:r>
            <a:endParaRPr lang="en-IN" sz="8000" b="1" spc="300" dirty="0">
              <a:gradFill flip="none" rotWithShape="1">
                <a:gsLst>
                  <a:gs pos="0">
                    <a:srgbClr val="0BC121">
                      <a:shade val="30000"/>
                      <a:satMod val="115000"/>
                    </a:srgbClr>
                  </a:gs>
                  <a:gs pos="50000">
                    <a:srgbClr val="0BC121">
                      <a:shade val="67500"/>
                      <a:satMod val="115000"/>
                    </a:srgbClr>
                  </a:gs>
                  <a:gs pos="100000">
                    <a:srgbClr val="0BC121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 (Body)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18151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 (Body)"/>
              </a:rPr>
              <a:t>If Opportunity Doesn’t Knock, Build A Door !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86400" y="4495800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pc="300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Palatino Linotype (Body)"/>
              </a:rPr>
              <a:t>We Should Start Creating Ourselves</a:t>
            </a:r>
            <a:endParaRPr lang="en-IN" sz="8000" b="1" spc="3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Palatino Linotype (Body)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1500166" y="128574"/>
            <a:ext cx="5643602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N" sz="2800" b="1" spc="300" dirty="0" smtClean="0">
                <a:solidFill>
                  <a:schemeClr val="bg1"/>
                </a:solidFill>
                <a:latin typeface="Garamond" pitchFamily="18" charset="0"/>
              </a:rPr>
              <a:t>WHAT IS MISSING ??</a:t>
            </a:r>
            <a:endParaRPr lang="en-IN" sz="2800" b="1" spc="3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24" y="71438"/>
            <a:ext cx="1000132" cy="1000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465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521495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rnic" pitchFamily="2" charset="0"/>
              </a:rPr>
              <a:t>UNWHD </a:t>
            </a:r>
            <a:r>
              <a:rPr lang="en-US" sz="5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rnic" pitchFamily="2" charset="0"/>
              </a:rPr>
              <a:t>– SOFTWARE'S</a:t>
            </a:r>
            <a:endParaRPr lang="en-GB" sz="5400" spc="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rnic" pitchFamily="2" charset="0"/>
            </a:endParaRPr>
          </a:p>
        </p:txBody>
      </p:sp>
      <p:pic>
        <p:nvPicPr>
          <p:cNvPr id="21" name="Picture 20" descr="UNDHD - 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09382"/>
            <a:ext cx="1600200" cy="215761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43042" y="2857496"/>
            <a:ext cx="5929354" cy="642942"/>
            <a:chOff x="1785918" y="2857496"/>
            <a:chExt cx="5929354" cy="64294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4572000" y="2999578"/>
              <a:ext cx="285752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715274" y="3285330"/>
              <a:ext cx="285752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501752" y="3285330"/>
              <a:ext cx="285752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 flipH="1">
              <a:off x="1785918" y="3357562"/>
              <a:ext cx="142876" cy="71438"/>
            </a:xfrm>
            <a:prstGeom prst="rect">
              <a:avLst/>
            </a:prstGeom>
            <a:solidFill>
              <a:srgbClr val="FFCF37"/>
            </a:solidFill>
            <a:ln>
              <a:solidFill>
                <a:srgbClr val="FFCF3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7572396" y="3429000"/>
              <a:ext cx="142876" cy="71438"/>
            </a:xfrm>
            <a:prstGeom prst="rect">
              <a:avLst/>
            </a:prstGeom>
            <a:solidFill>
              <a:srgbClr val="FFCF37"/>
            </a:solidFill>
            <a:ln>
              <a:solidFill>
                <a:srgbClr val="FFCF3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4643438" y="3071810"/>
              <a:ext cx="142876" cy="71438"/>
            </a:xfrm>
            <a:prstGeom prst="rect">
              <a:avLst/>
            </a:prstGeom>
            <a:solidFill>
              <a:srgbClr val="FFCF37"/>
            </a:solidFill>
            <a:ln>
              <a:solidFill>
                <a:srgbClr val="FFCF3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857356" y="3143248"/>
              <a:ext cx="5786478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H Mart Logo-T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86124"/>
            <a:ext cx="2786082" cy="1357322"/>
          </a:xfrm>
          <a:prstGeom prst="rect">
            <a:avLst/>
          </a:prstGeom>
        </p:spPr>
      </p:pic>
      <p:pic>
        <p:nvPicPr>
          <p:cNvPr id="24" name="Picture 23" descr="Nawab's Logo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571876"/>
            <a:ext cx="2807265" cy="9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5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 txBox="1">
            <a:spLocks/>
          </p:cNvSpPr>
          <p:nvPr/>
        </p:nvSpPr>
        <p:spPr>
          <a:xfrm>
            <a:off x="1000100" y="128574"/>
            <a:ext cx="6143668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N" sz="2800" b="1" spc="300" dirty="0" smtClean="0">
                <a:solidFill>
                  <a:schemeClr val="bg1"/>
                </a:solidFill>
                <a:latin typeface="Garamond" pitchFamily="18" charset="0"/>
              </a:rPr>
              <a:t>WAQF SYSTEM</a:t>
            </a:r>
            <a:endParaRPr lang="en-IN" sz="2800" b="1" spc="3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24" y="71438"/>
            <a:ext cx="1000132" cy="100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428596" y="1928802"/>
            <a:ext cx="8286808" cy="43577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65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 txBox="1">
            <a:spLocks/>
          </p:cNvSpPr>
          <p:nvPr/>
        </p:nvSpPr>
        <p:spPr>
          <a:xfrm>
            <a:off x="1500166" y="128574"/>
            <a:ext cx="5643602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N" sz="2800" b="1" spc="300" dirty="0" smtClean="0">
                <a:solidFill>
                  <a:schemeClr val="bg1"/>
                </a:solidFill>
                <a:latin typeface="Garamond" pitchFamily="18" charset="0"/>
              </a:rPr>
              <a:t>BAITHULMAL SYSTEM</a:t>
            </a:r>
            <a:endParaRPr lang="en-IN" sz="2800" b="1" spc="3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24" y="71438"/>
            <a:ext cx="1000132" cy="100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428596" y="1928802"/>
            <a:ext cx="8286808" cy="43577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65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almircolan.files.wordpress.com/2014/01/quiz.jpg?w=6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3534" y="3071810"/>
            <a:ext cx="6210300" cy="2762251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179972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rebuchet MS" pitchFamily="34" charset="0"/>
              </a:rPr>
              <a:t>Hopefully there is no more secrets to be united &amp; march towards the holistic &amp; meaningful Development ! Everything Revealed !! Its Time for Us, Specially to the </a:t>
            </a:r>
          </a:p>
          <a:p>
            <a:pPr algn="ctr"/>
            <a:r>
              <a:rPr lang="en-US" sz="4800" b="1" dirty="0">
                <a:latin typeface="Zrnic" pitchFamily="2" charset="0"/>
              </a:rPr>
              <a:t>Young</a:t>
            </a:r>
            <a:r>
              <a:rPr lang="en-US" sz="3200" dirty="0">
                <a:latin typeface="Trebuchet MS" pitchFamily="34" charset="0"/>
              </a:rPr>
              <a:t>  </a:t>
            </a:r>
            <a:r>
              <a:rPr lang="en-US" sz="4800" b="1" dirty="0">
                <a:latin typeface="Zrnic" pitchFamily="2" charset="0"/>
              </a:rPr>
              <a:t>Entrepreneurs  - Islamic Microfinancing System</a:t>
            </a:r>
            <a:endParaRPr lang="en-US" sz="2400" b="1" dirty="0">
              <a:latin typeface="Zrnic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5352178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rebuchet MS" pitchFamily="34" charset="0"/>
              </a:rPr>
              <a:t>We are </a:t>
            </a:r>
            <a:r>
              <a:rPr lang="en-US" sz="3200" dirty="0" err="1">
                <a:latin typeface="Trebuchet MS" pitchFamily="34" charset="0"/>
              </a:rPr>
              <a:t>Khalifahs</a:t>
            </a:r>
            <a:endParaRPr lang="en-US" sz="3200" dirty="0">
              <a:latin typeface="Trebuchet MS" pitchFamily="34" charset="0"/>
            </a:endParaRPr>
          </a:p>
          <a:p>
            <a:pPr algn="ctr"/>
            <a:r>
              <a:rPr lang="en-US" sz="3200" dirty="0">
                <a:latin typeface="Trebuchet MS" pitchFamily="34" charset="0"/>
              </a:rPr>
              <a:t>We are Accountable, We are Responsible 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1024" y="71438"/>
            <a:ext cx="1000132" cy="1000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656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4419601"/>
            <a:ext cx="8305800" cy="1828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7170" name="Picture 2" descr="Image may contain: 1 person, smiling">
            <a:extLst>
              <a:ext uri="{FF2B5EF4-FFF2-40B4-BE49-F238E27FC236}">
                <a16:creationId xmlns:a16="http://schemas.microsoft.com/office/drawing/2014/main" xmlns="" id="{EC4F0C56-B4C4-4F8B-A475-5BDBF18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9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01024" y="71438"/>
            <a:ext cx="1000132" cy="1000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892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The models have issues which can be fixed for the expansion and sustainability of the industry.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More concentration should be given on equity-based products than debt-based to reduce cost and maximize benefit.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Islamic microfinance institutions should not be aggressive in making profit as they are dealing with the poor and needy.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More non-bank Islamic finance institutions should join the Islamic microfinance market as they will be able to tap areas which the banking institutions are failing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Ultimately, Islamic Groups should come out of this vicious cycle of perpetual poverty created by conventional microfinance and come closer to the main objective of microfinance i.e. alleviation of poverty. 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1100142" y="228600"/>
            <a:ext cx="5972188" cy="12192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>
                <a:solidFill>
                  <a:sysClr val="window" lastClr="FFFFFF"/>
                </a:solidFill>
                <a:effectLst/>
                <a:latin typeface="Garamond"/>
              </a:rPr>
              <a:t>CONCLUSION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24" y="71438"/>
            <a:ext cx="1000132" cy="100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020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writeonnewjersey.com/wp-content/uploads/2009/11/1-Stop-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52322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4572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“Truly, God </a:t>
            </a:r>
            <a:r>
              <a:rPr lang="en-US" sz="2400" b="1" dirty="0"/>
              <a:t>does not change the condition</a:t>
            </a:r>
            <a:r>
              <a:rPr lang="en-US" sz="2400" dirty="0"/>
              <a:t> of a people until they </a:t>
            </a:r>
            <a:r>
              <a:rPr lang="en-US" sz="2400" b="1" dirty="0"/>
              <a:t>change what is in themselves</a:t>
            </a:r>
            <a:r>
              <a:rPr lang="en-US" sz="2400" dirty="0"/>
              <a:t>.” 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b="1" i="1" dirty="0"/>
              <a:t>(Quran 13:11)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91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 CLOCK STARTS NOW</a:t>
            </a:r>
          </a:p>
        </p:txBody>
      </p:sp>
    </p:spTree>
    <p:extLst>
      <p:ext uri="{BB962C8B-B14F-4D97-AF65-F5344CB8AC3E}">
        <p14:creationId xmlns:p14="http://schemas.microsoft.com/office/powerpoint/2010/main" xmlns="" val="38958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4456" y="152400"/>
            <a:ext cx="5900750" cy="1295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INTRODUCTION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9530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Microfinance is, “A program that offers small amount of loans to poor people for self-employment projects that generate income in allowing them to take care of themselves and their families.”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Started in Bangladesh in 1976 responding to the wide spread famine in 1974.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Islamic microfinance is, “ Confluence of two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rapidly growing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industries: Microfinance and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Islamic finance”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Consultative Group to Assist the Poor (CGAP).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24" y="71414"/>
            <a:ext cx="1000132" cy="100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7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Uses the model of Qard al Hasan (benevolent loan) to the poor and destitute.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Average loan size USD 100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Has repayment rate of 99.89%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2254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BaithulMal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– Koonimedu</a:t>
            </a:r>
            <a:r>
              <a:rPr lang="en-US" sz="4500" kern="0" dirty="0">
                <a:solidFill>
                  <a:schemeClr val="bg1"/>
                </a:solidFill>
                <a:effectLst/>
                <a:latin typeface="Garamond"/>
                <a:ea typeface="+mn-ea"/>
                <a:cs typeface="+mn-cs"/>
              </a:rPr>
              <a:t>, India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</a:p>
        </p:txBody>
      </p:sp>
      <p:pic>
        <p:nvPicPr>
          <p:cNvPr id="3074" name="Picture 2" descr="Image result for koonimedu">
            <a:extLst>
              <a:ext uri="{FF2B5EF4-FFF2-40B4-BE49-F238E27FC236}">
                <a16:creationId xmlns:a16="http://schemas.microsoft.com/office/drawing/2014/main" xmlns="" id="{101B0677-7610-4DA8-935F-4450E7A2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460066"/>
            <a:ext cx="3581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armers in tamilnadu">
            <a:extLst>
              <a:ext uri="{FF2B5EF4-FFF2-40B4-BE49-F238E27FC236}">
                <a16:creationId xmlns:a16="http://schemas.microsoft.com/office/drawing/2014/main" xmlns="" id="{AD71C453-C4D6-4948-9D81-1704067F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1" y="3460066"/>
            <a:ext cx="554736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01024" y="142876"/>
            <a:ext cx="1000132" cy="1000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2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49CDDAAD-D935-4A84-B48D-D618017FF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1371624"/>
            <a:ext cx="5840437" cy="5486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584"/>
            <a:ext cx="6472254" cy="914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BaithulMal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– Koonimedu</a:t>
            </a:r>
            <a:r>
              <a:rPr lang="en-US" sz="3200" kern="0" dirty="0">
                <a:solidFill>
                  <a:schemeClr val="bg1"/>
                </a:solidFill>
                <a:effectLst/>
                <a:latin typeface="Garamond"/>
                <a:ea typeface="+mn-ea"/>
                <a:cs typeface="+mn-cs"/>
              </a:rPr>
              <a:t>, India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</a:p>
        </p:txBody>
      </p:sp>
      <p:pic>
        <p:nvPicPr>
          <p:cNvPr id="4098" name="Picture 2" descr="Image result for farmers in tamilnadu">
            <a:extLst>
              <a:ext uri="{FF2B5EF4-FFF2-40B4-BE49-F238E27FC236}">
                <a16:creationId xmlns:a16="http://schemas.microsoft.com/office/drawing/2014/main" xmlns="" id="{F15B42F4-8647-4FC3-BDF2-27986730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084" y="1340646"/>
            <a:ext cx="3244948" cy="30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armers in tamilnadu">
            <a:extLst>
              <a:ext uri="{FF2B5EF4-FFF2-40B4-BE49-F238E27FC236}">
                <a16:creationId xmlns:a16="http://schemas.microsoft.com/office/drawing/2014/main" xmlns="" id="{01820169-231F-4E97-AB44-DDA1C35F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084" y="4412480"/>
            <a:ext cx="3244948" cy="24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01024" y="71438"/>
            <a:ext cx="1000132" cy="1000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0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1445640"/>
              </p:ext>
            </p:extLst>
          </p:nvPr>
        </p:nvGraphicFramePr>
        <p:xfrm>
          <a:off x="-1" y="1052736"/>
          <a:ext cx="9144000" cy="60154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49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" y="1052736"/>
            <a:ext cx="305698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3" y="1038672"/>
            <a:ext cx="302433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071546"/>
            <a:ext cx="305983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5500"/>
            <a:ext cx="3059833" cy="19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3" y="3435500"/>
            <a:ext cx="3024335" cy="19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429000"/>
            <a:ext cx="3059832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8" y="5372079"/>
            <a:ext cx="3050555" cy="1729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73215"/>
            <a:ext cx="3059833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5372078"/>
            <a:ext cx="305983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7"/>
          <p:cNvSpPr txBox="1">
            <a:spLocks/>
          </p:cNvSpPr>
          <p:nvPr/>
        </p:nvSpPr>
        <p:spPr>
          <a:xfrm>
            <a:off x="762000" y="76200"/>
            <a:ext cx="5953140" cy="914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>
                <a:solidFill>
                  <a:sysClr val="window" lastClr="FFFFFF"/>
                </a:solidFill>
                <a:effectLst/>
                <a:latin typeface="Garamond"/>
              </a:rPr>
              <a:t>TYPES OF ASISTANCE (PRODUCT)</a:t>
            </a:r>
            <a:endParaRPr lang="en-US" sz="3500" kern="0" dirty="0">
              <a:solidFill>
                <a:schemeClr val="bg1"/>
              </a:solidFill>
              <a:effectLst/>
              <a:latin typeface="Garamond"/>
              <a:ea typeface="+mn-ea"/>
              <a:cs typeface="+mn-cs"/>
            </a:endParaRPr>
          </a:p>
        </p:txBody>
      </p:sp>
      <p:pic>
        <p:nvPicPr>
          <p:cNvPr id="2050" name="Picture 2" descr="Image result for janazah">
            <a:extLst>
              <a:ext uri="{FF2B5EF4-FFF2-40B4-BE49-F238E27FC236}">
                <a16:creationId xmlns:a16="http://schemas.microsoft.com/office/drawing/2014/main" xmlns="" id="{9277E31F-CA99-4C64-97D2-DD57D0E2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286" y="5372078"/>
            <a:ext cx="32766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01024" y="-24"/>
            <a:ext cx="1000132" cy="1000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1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00882" cy="1295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noProof="0" dirty="0">
                <a:solidFill>
                  <a:sysClr val="window" lastClr="FFFFFF"/>
                </a:solidFill>
                <a:effectLst/>
                <a:latin typeface="Garamond"/>
                <a:ea typeface="+mn-ea"/>
                <a:cs typeface="+mn-cs"/>
              </a:rPr>
              <a:t>TYPES OF ASISTANCE (PRODUCT)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32429" y="4719484"/>
            <a:ext cx="2694039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Emergency/Medical Loan</a:t>
            </a:r>
            <a:endParaRPr kumimoji="0" lang="en-US" sz="25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24607" y="1752600"/>
            <a:ext cx="2604319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Education Loan</a:t>
            </a:r>
            <a:endParaRPr kumimoji="0" lang="en-US" sz="25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915052" y="1752600"/>
            <a:ext cx="2514600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Health Loan</a:t>
            </a:r>
            <a:endParaRPr kumimoji="0" lang="en-US" sz="25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5915052" y="4719484"/>
            <a:ext cx="2514600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Marriage Loan</a:t>
            </a:r>
            <a:endParaRPr kumimoji="0" lang="en-US" sz="25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3200400" y="3195484"/>
            <a:ext cx="2519516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Housing Loan</a:t>
            </a:r>
            <a:endParaRPr kumimoji="0" lang="en-US" sz="25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5EC075A-E9A7-4804-BC51-4C39614677E3}"/>
              </a:ext>
            </a:extLst>
          </p:cNvPr>
          <p:cNvSpPr/>
          <p:nvPr/>
        </p:nvSpPr>
        <p:spPr>
          <a:xfrm>
            <a:off x="3062746" y="4882435"/>
            <a:ext cx="2694039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Farmers Loan</a:t>
            </a:r>
            <a:endParaRPr kumimoji="0" lang="en-US" sz="25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941297CA-F6D2-4963-9160-1EA56ECFBD0C}"/>
              </a:ext>
            </a:extLst>
          </p:cNvPr>
          <p:cNvSpPr/>
          <p:nvPr/>
        </p:nvSpPr>
        <p:spPr>
          <a:xfrm>
            <a:off x="3124201" y="1559642"/>
            <a:ext cx="2604319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Fisherman Loan</a:t>
            </a:r>
            <a:endParaRPr kumimoji="0" lang="en-US" sz="2500" b="1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1024" y="142876"/>
            <a:ext cx="1000132" cy="100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5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29702" y="152400"/>
            <a:ext cx="6399752" cy="10668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>
                <a:solidFill>
                  <a:sysClr val="window" lastClr="FFFFFF"/>
                </a:solidFill>
                <a:effectLst/>
                <a:latin typeface="Garamond"/>
              </a:rPr>
              <a:t>TYPES OF ASISTANCE (PRODUCT)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28600" y="1981200"/>
            <a:ext cx="2667000" cy="1733552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500" dirty="0">
                <a:solidFill>
                  <a:schemeClr val="bg1"/>
                </a:solidFill>
              </a:rPr>
              <a:t>Family Enterprise Loan </a:t>
            </a:r>
            <a:endParaRPr kumimoji="0" lang="en-US" sz="25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962400" y="1643050"/>
            <a:ext cx="3886200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Comprises 91% of loan  portfolio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038624" y="2473986"/>
            <a:ext cx="3962400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Entire family must get involved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016477" y="3331242"/>
            <a:ext cx="3932904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Amount ranges from USD 100 USD 250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228600" y="4343400"/>
            <a:ext cx="2514600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Liberation  </a:t>
            </a:r>
            <a:r>
              <a:rPr lang="en-US" sz="2500" dirty="0">
                <a:solidFill>
                  <a:schemeClr val="bg1"/>
                </a:solidFill>
              </a:rPr>
              <a:t>Loan </a:t>
            </a:r>
            <a:endParaRPr kumimoji="0" lang="en-US" sz="25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743200" y="1928802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984701" y="2771772"/>
            <a:ext cx="101579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643174" y="3557590"/>
            <a:ext cx="123640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/>
          <p:cNvSpPr/>
          <p:nvPr/>
        </p:nvSpPr>
        <p:spPr>
          <a:xfrm>
            <a:off x="4090219" y="4286256"/>
            <a:ext cx="3932904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Rescue people from interest-bearing loan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43200" y="4598221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738284" y="5486416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/>
          <p:cNvSpPr/>
          <p:nvPr/>
        </p:nvSpPr>
        <p:spPr>
          <a:xfrm>
            <a:off x="4119716" y="5214950"/>
            <a:ext cx="3932904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limit of the loan is up to USD 500.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1024" y="142876"/>
            <a:ext cx="1000132" cy="100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324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0"/>
            <a:ext cx="6410340" cy="10668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BaithulMal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– Koonimedu</a:t>
            </a:r>
            <a:r>
              <a:rPr lang="en-US" sz="3200" kern="0" dirty="0">
                <a:solidFill>
                  <a:schemeClr val="bg1"/>
                </a:solidFill>
                <a:effectLst/>
                <a:latin typeface="Garamond"/>
                <a:ea typeface="+mn-ea"/>
                <a:cs typeface="+mn-cs"/>
              </a:rPr>
              <a:t>, India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</a:p>
        </p:txBody>
      </p:sp>
      <p:pic>
        <p:nvPicPr>
          <p:cNvPr id="5124" name="Picture 4" descr="Image result for tamilnadu village">
            <a:extLst>
              <a:ext uri="{FF2B5EF4-FFF2-40B4-BE49-F238E27FC236}">
                <a16:creationId xmlns:a16="http://schemas.microsoft.com/office/drawing/2014/main" xmlns="" id="{ABD69FB2-113E-46BB-9ACD-C0F6A905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099625"/>
            <a:ext cx="4754880" cy="34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A9F6302B-C404-46D5-A3EE-0B4E92F4E169}"/>
              </a:ext>
            </a:extLst>
          </p:cNvPr>
          <p:cNvSpPr txBox="1">
            <a:spLocks/>
          </p:cNvSpPr>
          <p:nvPr/>
        </p:nvSpPr>
        <p:spPr>
          <a:xfrm>
            <a:off x="76200" y="1447800"/>
            <a:ext cx="4041648" cy="426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123 people contributed the seeing fund to Baithulmal</a:t>
            </a:r>
          </a:p>
          <a:p>
            <a:r>
              <a:rPr lang="en-US" dirty="0">
                <a:solidFill>
                  <a:schemeClr val="tx1"/>
                </a:solidFill>
              </a:rPr>
              <a:t>USD 20,000 seeing fund has been raised </a:t>
            </a:r>
          </a:p>
          <a:p>
            <a:r>
              <a:rPr lang="en-US" dirty="0">
                <a:solidFill>
                  <a:schemeClr val="tx1"/>
                </a:solidFill>
              </a:rPr>
              <a:t>300 families benefited so far </a:t>
            </a:r>
          </a:p>
          <a:p>
            <a:r>
              <a:rPr lang="en-US" dirty="0">
                <a:solidFill>
                  <a:schemeClr val="tx1"/>
                </a:solidFill>
              </a:rPr>
              <a:t>20 Small / Tiny / Cottage industries developed </a:t>
            </a:r>
          </a:p>
          <a:p>
            <a:r>
              <a:rPr lang="en-US" dirty="0" err="1">
                <a:solidFill>
                  <a:schemeClr val="tx1"/>
                </a:solidFill>
              </a:rPr>
              <a:t>Qurban</a:t>
            </a:r>
            <a:r>
              <a:rPr lang="en-US" dirty="0">
                <a:solidFill>
                  <a:schemeClr val="tx1"/>
                </a:solidFill>
              </a:rPr>
              <a:t> Goat / Sheep farming</a:t>
            </a:r>
          </a:p>
          <a:p>
            <a:r>
              <a:rPr lang="en-US" dirty="0">
                <a:solidFill>
                  <a:schemeClr val="tx1"/>
                </a:solidFill>
              </a:rPr>
              <a:t>Milk distribution center </a:t>
            </a:r>
          </a:p>
          <a:p>
            <a:r>
              <a:rPr lang="en-US" dirty="0">
                <a:solidFill>
                  <a:schemeClr val="tx1"/>
                </a:solidFill>
              </a:rPr>
              <a:t>Grocery shop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6" name="Picture 6" descr="Image result for village milkman tamilnadu">
            <a:extLst>
              <a:ext uri="{FF2B5EF4-FFF2-40B4-BE49-F238E27FC236}">
                <a16:creationId xmlns:a16="http://schemas.microsoft.com/office/drawing/2014/main" xmlns="" id="{2059F8DA-FE6B-453B-B342-6A6DB35F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120" y="4114800"/>
            <a:ext cx="47548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01024" y="71414"/>
            <a:ext cx="1000132" cy="1000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1913</TotalTime>
  <Words>618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VARIOUS  ISLAMIC  MICROFINANCE MODELS  AND  ITS  EFFECTIVENESS  ON POVERTY  ALLEVIATION</vt:lpstr>
      <vt:lpstr>Slide 2</vt:lpstr>
      <vt:lpstr>INTRODUCTION</vt:lpstr>
      <vt:lpstr>BaithulMal – Koonimedu, India </vt:lpstr>
      <vt:lpstr>BaithulMal – Koonimedu, India </vt:lpstr>
      <vt:lpstr>Slide 6</vt:lpstr>
      <vt:lpstr>TYPES OF ASISTANCE (PRODUCT)</vt:lpstr>
      <vt:lpstr>TYPES OF ASISTANCE (PRODUCT)</vt:lpstr>
      <vt:lpstr>BaithulMal – Koonimedu, India </vt:lpstr>
      <vt:lpstr>BaithulMal – Koonimedu, India </vt:lpstr>
      <vt:lpstr>LENDING METHODOLOGY</vt:lpstr>
      <vt:lpstr>RISK MANAGEMENT</vt:lpstr>
      <vt:lpstr>RURAL DEVELOPMENT SCHEME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CONCLUSION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VARIOUS ISLAMIC MICROFINANCE MODELS AND ITS EFFECTIVENESS ON POVERTY ALLEVIATION</dc:title>
  <dc:creator>Ansari - UNWHD</dc:creator>
  <cp:lastModifiedBy>UNWHD</cp:lastModifiedBy>
  <cp:revision>59</cp:revision>
  <cp:lastPrinted>2015-05-11T23:49:41Z</cp:lastPrinted>
  <dcterms:created xsi:type="dcterms:W3CDTF">2015-05-11T11:16:30Z</dcterms:created>
  <dcterms:modified xsi:type="dcterms:W3CDTF">2017-11-18T12:24:47Z</dcterms:modified>
</cp:coreProperties>
</file>